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60" r:id="rId2"/>
    <p:sldId id="261" r:id="rId3"/>
    <p:sldId id="258" r:id="rId4"/>
    <p:sldId id="262" r:id="rId5"/>
    <p:sldId id="305" r:id="rId6"/>
    <p:sldId id="304" r:id="rId7"/>
    <p:sldId id="290" r:id="rId8"/>
    <p:sldId id="272" r:id="rId9"/>
    <p:sldId id="265" r:id="rId10"/>
    <p:sldId id="266" r:id="rId11"/>
    <p:sldId id="295" r:id="rId12"/>
    <p:sldId id="275" r:id="rId13"/>
    <p:sldId id="263" r:id="rId14"/>
    <p:sldId id="302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09" y="67"/>
      </p:cViewPr>
      <p:guideLst>
        <p:guide orient="horz" pos="2885"/>
        <p:guide pos="37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34621"/>
              </a:solidFill>
            </c:spPr>
            <c:extLst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Relationship Id="rId4" Type="http://schemas.openxmlformats.org/officeDocument/2006/relationships/image" Target="../media/image5.png"  /><Relationship Id="rId5" Type="http://schemas.openxmlformats.org/officeDocument/2006/relationships/image" Target="../media/image6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7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14" Type="http://schemas.openxmlformats.org/officeDocument/2006/relationships/image" Target="../media/image11.png"  /><Relationship Id="rId15" Type="http://schemas.openxmlformats.org/officeDocument/2006/relationships/image" Target="../media/image9.png"  /><Relationship Id="rId16" Type="http://schemas.openxmlformats.org/officeDocument/2006/relationships/image" Target="../media/image10.png"  /><Relationship Id="rId17" Type="http://schemas.openxmlformats.org/officeDocument/2006/relationships/image" Target="../media/image11.png"  /><Relationship Id="rId18" Type="http://schemas.openxmlformats.org/officeDocument/2006/relationships/image" Target="../media/image9.png"  /><Relationship Id="rId19" Type="http://schemas.openxmlformats.org/officeDocument/2006/relationships/image" Target="../media/image7.png"  /><Relationship Id="rId2" Type="http://schemas.openxmlformats.org/officeDocument/2006/relationships/image" Target="../media/image7.png"  /><Relationship Id="rId20" Type="http://schemas.openxmlformats.org/officeDocument/2006/relationships/image" Target="../media/image9.png"  /><Relationship Id="rId21" Type="http://schemas.openxmlformats.org/officeDocument/2006/relationships/image" Target="../media/image8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Relationship Id="rId9" Type="http://schemas.openxmlformats.org/officeDocument/2006/relationships/image" Target="../media/image1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chart" Target="../charts/char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673437" y="2307540"/>
            <a:ext cx="6845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클라우드 컴퓨팅 </a:t>
            </a:r>
            <a:endParaRPr lang="en-US" altLang="ko-KR" sz="4800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공격 및 방어 플랫폼 개발 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425546" y="4346555"/>
            <a:ext cx="334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YoYo Attack</a:t>
            </a:r>
            <a:r>
              <a:rPr lang="ko-KR" altLang="en-US" sz="1600" dirty="0" err="1">
                <a:solidFill>
                  <a:schemeClr val="bg1"/>
                </a:solidFill>
              </a:rPr>
              <a:t>에</a:t>
            </a:r>
            <a:r>
              <a:rPr lang="ko-KR" altLang="en-US" sz="1600" dirty="0">
                <a:solidFill>
                  <a:schemeClr val="bg1"/>
                </a:solidFill>
              </a:rPr>
              <a:t> 특화된 방어 플랫폼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3666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부산대학교 정보컴퓨터공학부 </a:t>
            </a:r>
            <a:r>
              <a:rPr lang="en-US" altLang="ko-KR" sz="1200" dirty="0">
                <a:solidFill>
                  <a:schemeClr val="bg1"/>
                </a:solidFill>
              </a:rPr>
              <a:t>2024</a:t>
            </a:r>
            <a:r>
              <a:rPr lang="ko-KR" altLang="en-US" sz="1200" dirty="0">
                <a:solidFill>
                  <a:schemeClr val="bg1"/>
                </a:solidFill>
              </a:rPr>
              <a:t> 전기 졸업과제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1FEF5-AFBE-D8CB-EB94-CB28085D9984}"/>
              </a:ext>
            </a:extLst>
          </p:cNvPr>
          <p:cNvSpPr txBox="1"/>
          <p:nvPr/>
        </p:nvSpPr>
        <p:spPr>
          <a:xfrm>
            <a:off x="4961907" y="4823977"/>
            <a:ext cx="2268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분과 </a:t>
            </a:r>
            <a:r>
              <a:rPr lang="en-US" altLang="ko-KR" sz="1600" dirty="0">
                <a:solidFill>
                  <a:schemeClr val="bg1"/>
                </a:solidFill>
              </a:rPr>
              <a:t>C 32 [DDALPI] </a:t>
            </a:r>
            <a:r>
              <a:rPr lang="ko-KR" altLang="en-US" sz="1600" dirty="0">
                <a:solidFill>
                  <a:schemeClr val="bg1"/>
                </a:solidFill>
              </a:rPr>
              <a:t>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이강빈</a:t>
            </a:r>
            <a:r>
              <a:rPr lang="ko-KR" altLang="en-US" sz="1200" dirty="0">
                <a:solidFill>
                  <a:schemeClr val="bg1"/>
                </a:solidFill>
              </a:rPr>
              <a:t> 장진영 </a:t>
            </a:r>
            <a:r>
              <a:rPr lang="ko-KR" altLang="en-US" sz="1200" dirty="0" err="1">
                <a:solidFill>
                  <a:schemeClr val="bg1"/>
                </a:solidFill>
              </a:rPr>
              <a:t>강수민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EAB65F-4BB2-13D4-38C0-AE970D2D01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실험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실험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전체적인 시스템 구성 및 다이어그램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52490" y="1911585"/>
            <a:ext cx="8435945" cy="4114330"/>
            <a:chOff x="399061" y="1529414"/>
            <a:chExt cx="5836041" cy="28463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6CD122-35AA-4195-BFCD-BA4841A128B6}"/>
                </a:ext>
              </a:extLst>
            </p:cNvPr>
            <p:cNvSpPr/>
            <p:nvPr/>
          </p:nvSpPr>
          <p:spPr>
            <a:xfrm>
              <a:off x="399061" y="1529414"/>
              <a:ext cx="5836041" cy="2846320"/>
            </a:xfrm>
            <a:prstGeom prst="rect">
              <a:avLst/>
            </a:prstGeom>
            <a:solidFill>
              <a:srgbClr val="0052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shape1040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3062" y="1589963"/>
              <a:ext cx="5731510" cy="273177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9347612" y="2005235"/>
            <a:ext cx="898970" cy="357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/>
              <a:t>도커</a:t>
            </a:r>
            <a:endParaRPr lang="ko-KR" altLang="en-US" sz="1200" spc="-1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347611" y="239702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컨테이너 이미지를 기반으로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웹 어플리케이션을 배포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347611" y="347283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컨테이너화 된 어플리케이션 리소스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사용률에 따라 </a:t>
            </a:r>
            <a:r>
              <a:rPr lang="en-US" altLang="ko-KR" sz="1200" dirty="0">
                <a:latin typeface="+mj-ea"/>
                <a:ea typeface="+mj-ea"/>
              </a:rPr>
              <a:t>Auto Scaling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9347612" y="3079447"/>
            <a:ext cx="898970" cy="357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/>
              <a:t>쿠버네티스</a:t>
            </a:r>
            <a:endParaRPr lang="ko-KR" altLang="en-US" sz="1200" spc="-15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C179EE-2557-4FFA-B279-1B03E276E04B}"/>
              </a:ext>
            </a:extLst>
          </p:cNvPr>
          <p:cNvSpPr/>
          <p:nvPr/>
        </p:nvSpPr>
        <p:spPr>
          <a:xfrm>
            <a:off x="9347612" y="4153659"/>
            <a:ext cx="898970" cy="357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err="1"/>
              <a:t>그라파나</a:t>
            </a:r>
            <a:endParaRPr lang="ko-KR" altLang="en-US" sz="12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CB989-2020-4304-899A-B14543AE1FAA}"/>
              </a:ext>
            </a:extLst>
          </p:cNvPr>
          <p:cNvSpPr txBox="1"/>
          <p:nvPr/>
        </p:nvSpPr>
        <p:spPr>
          <a:xfrm>
            <a:off x="9347612" y="4548640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웹 어플리케이션의 상태와 성능 지표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수집 및 시각화 도구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06B039-BA85-427B-918F-F48921FE1940}"/>
              </a:ext>
            </a:extLst>
          </p:cNvPr>
          <p:cNvSpPr txBox="1"/>
          <p:nvPr/>
        </p:nvSpPr>
        <p:spPr>
          <a:xfrm>
            <a:off x="9347612" y="562444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공격자와 방어자가 사용하는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웹 </a:t>
            </a:r>
            <a:r>
              <a:rPr lang="ko-KR" altLang="en-US" sz="1200" dirty="0" err="1">
                <a:latin typeface="+mj-ea"/>
                <a:ea typeface="+mj-ea"/>
              </a:rPr>
              <a:t>대시보드</a:t>
            </a:r>
            <a:r>
              <a:rPr lang="ko-KR" altLang="en-US" sz="1200" dirty="0">
                <a:latin typeface="+mj-ea"/>
                <a:ea typeface="+mj-ea"/>
              </a:rPr>
              <a:t> 개발에 활용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E0C0DB-4AD5-495C-92D9-0C4B01B0FEB4}"/>
              </a:ext>
            </a:extLst>
          </p:cNvPr>
          <p:cNvSpPr/>
          <p:nvPr/>
        </p:nvSpPr>
        <p:spPr>
          <a:xfrm>
            <a:off x="9347612" y="5227870"/>
            <a:ext cx="898970" cy="3573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스프링부트</a:t>
            </a:r>
          </a:p>
        </p:txBody>
      </p:sp>
    </p:spTree>
    <p:extLst>
      <p:ext uri="{BB962C8B-B14F-4D97-AF65-F5344CB8AC3E}">
        <p14:creationId xmlns:p14="http://schemas.microsoft.com/office/powerpoint/2010/main" val="343371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F1B215-A6D7-47A5-0E1C-03010029B0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실험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제안하는 방어 매커니즘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78083-0F9C-08AC-2233-AEA9BACC06BE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실험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AFAB1-5B29-A530-F3C4-450EE741D92D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B2E81-DAA6-653F-450F-340E8629E820}"/>
              </a:ext>
            </a:extLst>
          </p:cNvPr>
          <p:cNvSpPr txBox="1"/>
          <p:nvPr/>
        </p:nvSpPr>
        <p:spPr>
          <a:xfrm>
            <a:off x="875104" y="676096"/>
            <a:ext cx="1669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제안하는 방어 매커니즘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6C9B894-B8A3-A7D7-5D06-CEEA42FAC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547155"/>
              </p:ext>
            </p:extLst>
          </p:nvPr>
        </p:nvGraphicFramePr>
        <p:xfrm>
          <a:off x="457200" y="1625177"/>
          <a:ext cx="11277600" cy="42660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080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공격자 실험 결과</a:t>
                      </a:r>
                      <a:endParaRPr lang="en-US" altLang="ko-KR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방어 시스템이 없을 때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특정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IP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Sleep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VM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방화벽을 통한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확률적 패킷 드랍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더미 서버 기반의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확률적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리다이렉트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OpenWRT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를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이용한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중개 방어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93465"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592263"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1FD5-FB9F-946B-AEBA-62C6F6799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AB1BB2-61DF-432C-ACDE-09902214279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C11BA-893C-22BC-C5D5-F3956670F1F2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C6C4-3991-79CB-1653-FF1A5F6579E9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실험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7E982-E86E-4C02-E403-4B599945E6C1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98BCC52-BA04-361C-C6E6-EBEFB9E69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84014"/>
              </p:ext>
            </p:extLst>
          </p:nvPr>
        </p:nvGraphicFramePr>
        <p:xfrm>
          <a:off x="457200" y="1448195"/>
          <a:ext cx="11291888" cy="4704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297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82297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822972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822972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1092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특정 </a:t>
                      </a:r>
                      <a:r>
                        <a:rPr lang="en-US" altLang="ko-KR" sz="150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IP</a:t>
                      </a:r>
                      <a:r>
                        <a:rPr lang="ko-KR" altLang="en-US" sz="150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Sleep</a:t>
                      </a:r>
                      <a:endParaRPr lang="ko-KR" altLang="en-US" sz="1500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VM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방화벽을 통한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확률적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패킷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드랍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더미 서버 기반의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확률적 </a:t>
                      </a:r>
                      <a:r>
                        <a:rPr lang="ko-KR" altLang="en-US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리다이렉트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OpenWRT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를 이용한 </a:t>
                      </a:r>
                      <a:br>
                        <a:rPr lang="en-US" altLang="ko-KR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중개 방어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578100"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033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불편을 느끼는 응답 시간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(1200ms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: 7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 관측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500" spc="-15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500" spc="-15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평균 응답시간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: 687.0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ms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불편을 느끼는 응답 시간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(1200ms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: 3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 관측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평균 응답시간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: 543.0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ms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불편을 느끼는 응답 시간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(1200ms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): 1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 관측</a:t>
                      </a:r>
                      <a:endParaRPr lang="en-US" altLang="ko-KR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평균 응답시간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: 442.0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ms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불편을 느끼는 응답 시간 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(1200ms 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이상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): 0</a:t>
                      </a: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 관측</a:t>
                      </a:r>
                      <a:b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endParaRPr lang="ko-KR" altLang="en-US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평균 응답시간</a:t>
                      </a:r>
                      <a:r>
                        <a:rPr lang="en-US" altLang="ko-KR" sz="15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: 359.0 </a:t>
                      </a:r>
                      <a:r>
                        <a:rPr lang="en-US" altLang="ko-KR" sz="1500" spc="-150" dirty="0" err="1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ms</a:t>
                      </a:r>
                      <a:endParaRPr lang="ko-KR" altLang="en-US" sz="15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7BBA1C3-16CA-3FB9-C5DB-E1A3CCE060A7}"/>
              </a:ext>
            </a:extLst>
          </p:cNvPr>
          <p:cNvSpPr txBox="1"/>
          <p:nvPr/>
        </p:nvSpPr>
        <p:spPr>
          <a:xfrm>
            <a:off x="875104" y="676096"/>
            <a:ext cx="35429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방어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매커니즘으로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인해 정상사용자가 피해를 입는가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?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2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762141" y="3075057"/>
            <a:ext cx="2667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4000" spc="-300" dirty="0">
                <a:solidFill>
                  <a:schemeClr val="bg1"/>
                </a:solidFill>
              </a:rPr>
              <a:t>!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3427079" cy="707886"/>
            <a:chOff x="294640" y="3596640"/>
            <a:chExt cx="342707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7783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배경설명 및 목표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135058" cy="707886"/>
            <a:chOff x="294640" y="3596640"/>
            <a:chExt cx="2135058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실험 구성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300168" cy="707886"/>
            <a:chOff x="294640" y="3596640"/>
            <a:chExt cx="230016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실험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배경설명 및 목표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2614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배경설명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4812753"/>
            <a:ext cx="3332480" cy="1369151"/>
            <a:chOff x="631683" y="5390664"/>
            <a:chExt cx="3332480" cy="13691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729084"/>
              <a:ext cx="3332480" cy="1030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클라우드 서비스 사용이 전세계적인 증가로 인해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많은 사람들이 클라우드에 관심을 갖게 되었고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br>
                <a:rPr lang="en-US" altLang="ko-KR" sz="1400" spc="-150" dirty="0">
                  <a:solidFill>
                    <a:srgbClr val="393939"/>
                  </a:solidFill>
                </a:rPr>
              </a:br>
              <a:r>
                <a:rPr lang="ko-KR" altLang="en-US" sz="1400" spc="-150" dirty="0">
                  <a:solidFill>
                    <a:srgbClr val="393939"/>
                  </a:solidFill>
                </a:rPr>
                <a:t>해커들 또한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클라우드 환경에 주목하게 되었다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344268" y="5390664"/>
              <a:ext cx="1915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클라우드의 확대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268982" y="4653282"/>
            <a:ext cx="3818049" cy="1467328"/>
            <a:chOff x="631683" y="5390664"/>
            <a:chExt cx="2887651" cy="16961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1191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클라우드 환경에 특화된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EDoS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와 같은 공격들이 생겨났다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YoYo Attack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은 클라우드 과금 방식의 </a:t>
              </a:r>
              <a:br>
                <a:rPr lang="en-US" altLang="ko-KR" sz="1400" spc="-150" dirty="0">
                  <a:solidFill>
                    <a:srgbClr val="393939"/>
                  </a:solidFill>
                </a:rPr>
              </a:br>
              <a:r>
                <a:rPr lang="ko-KR" altLang="en-US" sz="1400" spc="-150" dirty="0">
                  <a:solidFill>
                    <a:srgbClr val="393939"/>
                  </a:solidFill>
                </a:rPr>
                <a:t>취약점을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노리는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새로운 공격방식이다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582561" y="5390664"/>
              <a:ext cx="985905" cy="589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취약점 발견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232828" y="4787383"/>
            <a:ext cx="3401147" cy="1344862"/>
            <a:chOff x="611529" y="5390664"/>
            <a:chExt cx="3401147" cy="13448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11529" y="5704795"/>
              <a:ext cx="3401147" cy="1030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전통적인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DDoS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의 방어 방식으로는 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solidFill>
                    <a:srgbClr val="393939"/>
                  </a:solidFill>
                </a:rPr>
                <a:t>YoYo Attack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과 같은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EDoS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를 방어하는데 한계가 있어 새로운 방어  매커니즘이 필요하다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228428" y="5390664"/>
              <a:ext cx="2207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새로운 방어 매커니즘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176318-A6EF-FB7C-1BA4-E9A1552981FB}"/>
              </a:ext>
            </a:extLst>
          </p:cNvPr>
          <p:cNvGrpSpPr/>
          <p:nvPr/>
        </p:nvGrpSpPr>
        <p:grpSpPr>
          <a:xfrm>
            <a:off x="750075" y="1472883"/>
            <a:ext cx="2926358" cy="2926358"/>
            <a:chOff x="373711" y="1613802"/>
            <a:chExt cx="2926358" cy="292635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373711" y="1613802"/>
              <a:ext cx="2926358" cy="29263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02B6137-54C0-833F-2DFC-BA144E95153C}"/>
                </a:ext>
              </a:extLst>
            </p:cNvPr>
            <p:cNvGrpSpPr/>
            <p:nvPr/>
          </p:nvGrpSpPr>
          <p:grpSpPr>
            <a:xfrm>
              <a:off x="974730" y="2482986"/>
              <a:ext cx="1685344" cy="1020505"/>
              <a:chOff x="1091302" y="2672504"/>
              <a:chExt cx="1828798" cy="110736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CEDE91C-0BBE-BC7E-6A29-974546CD4F00}"/>
                  </a:ext>
                </a:extLst>
              </p:cNvPr>
              <p:cNvSpPr/>
              <p:nvPr/>
            </p:nvSpPr>
            <p:spPr>
              <a:xfrm>
                <a:off x="1091302" y="3078127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D8C4B82-EE21-1A65-7975-23A5AA15ED08}"/>
                  </a:ext>
                </a:extLst>
              </p:cNvPr>
              <p:cNvSpPr/>
              <p:nvPr/>
            </p:nvSpPr>
            <p:spPr>
              <a:xfrm>
                <a:off x="1479390" y="3078127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59EDB0E-9728-9159-6CEC-9530F5B0A28E}"/>
                  </a:ext>
                </a:extLst>
              </p:cNvPr>
              <p:cNvSpPr/>
              <p:nvPr/>
            </p:nvSpPr>
            <p:spPr>
              <a:xfrm>
                <a:off x="1931167" y="2672504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7CD279F-B021-25D6-217F-E72EAE85B0C4}"/>
                  </a:ext>
                </a:extLst>
              </p:cNvPr>
              <p:cNvSpPr/>
              <p:nvPr/>
            </p:nvSpPr>
            <p:spPr>
              <a:xfrm>
                <a:off x="1636220" y="3078127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958EFEE-4ACF-6EB7-1E10-1831CC73FFB0}"/>
                  </a:ext>
                </a:extLst>
              </p:cNvPr>
              <p:cNvSpPr/>
              <p:nvPr/>
            </p:nvSpPr>
            <p:spPr>
              <a:xfrm>
                <a:off x="2218352" y="3078127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AFC8AD0-A264-9504-5DD4-A628C8503AEA}"/>
                  </a:ext>
                </a:extLst>
              </p:cNvPr>
              <p:cNvSpPr/>
              <p:nvPr/>
            </p:nvSpPr>
            <p:spPr>
              <a:xfrm>
                <a:off x="1620828" y="3078127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87D9EBB0-9CE2-582F-F015-C109D1EAC1FD}"/>
                  </a:ext>
                </a:extLst>
              </p:cNvPr>
              <p:cNvSpPr/>
              <p:nvPr/>
            </p:nvSpPr>
            <p:spPr>
              <a:xfrm>
                <a:off x="2202960" y="3078127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72BE1BF-6A8B-5B62-A864-26753768B2A6}"/>
                  </a:ext>
                </a:extLst>
              </p:cNvPr>
              <p:cNvSpPr/>
              <p:nvPr/>
            </p:nvSpPr>
            <p:spPr>
              <a:xfrm>
                <a:off x="1452810" y="2806116"/>
                <a:ext cx="701748" cy="7017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6D6A42E-44A4-0630-DAFD-1FE2ED080E3D}"/>
                  </a:ext>
                </a:extLst>
              </p:cNvPr>
              <p:cNvSpPr/>
              <p:nvPr/>
            </p:nvSpPr>
            <p:spPr>
              <a:xfrm>
                <a:off x="1432261" y="3338808"/>
                <a:ext cx="1152807" cy="441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8F5DA47-43CF-AEE1-C861-F5C11B5FBA80}"/>
              </a:ext>
            </a:extLst>
          </p:cNvPr>
          <p:cNvSpPr txBox="1"/>
          <p:nvPr/>
        </p:nvSpPr>
        <p:spPr>
          <a:xfrm>
            <a:off x="875104" y="676096"/>
            <a:ext cx="785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과제 배경</a:t>
            </a:r>
          </a:p>
        </p:txBody>
      </p:sp>
      <p:pic>
        <p:nvPicPr>
          <p:cNvPr id="5" name="그래픽 4" descr="자물쇠">
            <a:extLst>
              <a:ext uri="{FF2B5EF4-FFF2-40B4-BE49-F238E27FC236}">
                <a16:creationId xmlns:a16="http://schemas.microsoft.com/office/drawing/2014/main" id="{C00D088E-2E1A-C14B-03EE-A225DD34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8488" y="2178980"/>
            <a:ext cx="1974482" cy="197448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563294-E156-8EBB-AF32-2DAB632F8CA3}"/>
              </a:ext>
            </a:extLst>
          </p:cNvPr>
          <p:cNvGrpSpPr/>
          <p:nvPr/>
        </p:nvGrpSpPr>
        <p:grpSpPr>
          <a:xfrm>
            <a:off x="4610149" y="1439881"/>
            <a:ext cx="2926358" cy="2926358"/>
            <a:chOff x="4632820" y="1706102"/>
            <a:chExt cx="2926358" cy="292635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C3D64A2-EC44-F60C-35C8-02FE576F3420}"/>
                </a:ext>
              </a:extLst>
            </p:cNvPr>
            <p:cNvSpPr/>
            <p:nvPr/>
          </p:nvSpPr>
          <p:spPr>
            <a:xfrm>
              <a:off x="4632820" y="1706102"/>
              <a:ext cx="2926358" cy="29263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래픽 36" descr="자물쇠">
              <a:extLst>
                <a:ext uri="{FF2B5EF4-FFF2-40B4-BE49-F238E27FC236}">
                  <a16:creationId xmlns:a16="http://schemas.microsoft.com/office/drawing/2014/main" id="{DEF12D49-9B02-4ED7-5E2A-2BBC7849F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8216" y="2179593"/>
              <a:ext cx="1829817" cy="1829817"/>
            </a:xfrm>
            <a:prstGeom prst="rect">
              <a:avLst/>
            </a:prstGeom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5E43A06E-748B-21F8-1809-6C544ABAEA57}"/>
              </a:ext>
            </a:extLst>
          </p:cNvPr>
          <p:cNvSpPr/>
          <p:nvPr/>
        </p:nvSpPr>
        <p:spPr>
          <a:xfrm>
            <a:off x="8470223" y="1468643"/>
            <a:ext cx="2926358" cy="29263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래픽 30" descr="방패 선택 표시">
            <a:extLst>
              <a:ext uri="{FF2B5EF4-FFF2-40B4-BE49-F238E27FC236}">
                <a16:creationId xmlns:a16="http://schemas.microsoft.com/office/drawing/2014/main" id="{04DB968B-4A72-FD2C-2F3F-B937EECC5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1116" y="2170461"/>
            <a:ext cx="1731563" cy="173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배경설명 및 목표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4" y="676096"/>
            <a:ext cx="144518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YoYo Attack 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이란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??</a:t>
            </a:r>
            <a:endParaRPr lang="en-US" altLang="ko-KR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6148" name=""/>
          <p:cNvSpPr txBox="1"/>
          <p:nvPr/>
        </p:nvSpPr>
        <p:spPr>
          <a:xfrm>
            <a:off x="349643" y="1251759"/>
            <a:ext cx="2647832" cy="393778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 b="1">
                <a:solidFill>
                  <a:schemeClr val="tx1"/>
                </a:solidFill>
                <a:latin typeface="맑은 고딕"/>
                <a:ea typeface="맑은 고딕"/>
              </a:rPr>
              <a:t>YoYo Attack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이 뭐야</a:t>
            </a:r>
            <a:r>
              <a:rPr lang="en-US" altLang="ko-KR" b="1">
                <a:solidFill>
                  <a:schemeClr val="tx1"/>
                </a:solidFill>
                <a:latin typeface="맑은 고딕"/>
                <a:ea typeface="맑은 고딕"/>
              </a:rPr>
              <a:t>?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맑은 고딕"/>
                <a:ea typeface="맑은 고딕"/>
              </a:rPr>
              <a:t>=&gt;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chemeClr val="tx1"/>
                </a:solidFill>
                <a:latin typeface="맑은 고딕"/>
                <a:ea typeface="맑은 고딕"/>
              </a:rPr>
              <a:t>Application Layer</a:t>
            </a: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 공격을 이용한 서버 과금 유도</a:t>
            </a:r>
            <a:endParaRPr lang="ko-KR" altLang="en-US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1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6525" y="2103612"/>
            <a:ext cx="2091007" cy="2022757"/>
          </a:xfrm>
          <a:prstGeom prst="rect">
            <a:avLst/>
          </a:prstGeom>
        </p:spPr>
      </p:pic>
      <p:sp>
        <p:nvSpPr>
          <p:cNvPr id="6155" name=""/>
          <p:cNvSpPr txBox="1"/>
          <p:nvPr/>
        </p:nvSpPr>
        <p:spPr>
          <a:xfrm>
            <a:off x="206472" y="2924471"/>
            <a:ext cx="914400" cy="338877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공격자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6161" name=""/>
          <p:cNvSpPr txBox="1"/>
          <p:nvPr/>
        </p:nvSpPr>
        <p:spPr>
          <a:xfrm>
            <a:off x="322390" y="5442705"/>
            <a:ext cx="914400" cy="338877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서버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6162" name=""/>
          <p:cNvSpPr txBox="1"/>
          <p:nvPr/>
        </p:nvSpPr>
        <p:spPr>
          <a:xfrm>
            <a:off x="1661845" y="5041151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endParaRPr/>
          </a:p>
        </p:txBody>
      </p:sp>
      <p:pic>
        <p:nvPicPr>
          <p:cNvPr id="61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0645" y="2023323"/>
            <a:ext cx="1659840" cy="2125081"/>
          </a:xfrm>
          <a:prstGeom prst="rect">
            <a:avLst/>
          </a:prstGeom>
        </p:spPr>
      </p:pic>
      <p:pic>
        <p:nvPicPr>
          <p:cNvPr id="617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6714" y="4617656"/>
            <a:ext cx="981212" cy="847843"/>
          </a:xfrm>
          <a:prstGeom prst="rect">
            <a:avLst/>
          </a:prstGeom>
        </p:spPr>
      </p:pic>
      <p:pic>
        <p:nvPicPr>
          <p:cNvPr id="61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59885" y="5301822"/>
            <a:ext cx="981212" cy="847843"/>
          </a:xfrm>
          <a:prstGeom prst="rect">
            <a:avLst/>
          </a:prstGeom>
        </p:spPr>
      </p:pic>
      <p:pic>
        <p:nvPicPr>
          <p:cNvPr id="617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64257" y="6010156"/>
            <a:ext cx="981212" cy="847843"/>
          </a:xfrm>
          <a:prstGeom prst="rect">
            <a:avLst/>
          </a:prstGeom>
        </p:spPr>
      </p:pic>
      <p:pic>
        <p:nvPicPr>
          <p:cNvPr id="617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44572" y="4617656"/>
            <a:ext cx="981212" cy="847843"/>
          </a:xfrm>
          <a:prstGeom prst="rect">
            <a:avLst/>
          </a:prstGeom>
        </p:spPr>
      </p:pic>
      <p:pic>
        <p:nvPicPr>
          <p:cNvPr id="617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27743" y="5301822"/>
            <a:ext cx="981212" cy="847843"/>
          </a:xfrm>
          <a:prstGeom prst="rect">
            <a:avLst/>
          </a:prstGeom>
        </p:spPr>
      </p:pic>
      <p:pic>
        <p:nvPicPr>
          <p:cNvPr id="617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432115" y="6010156"/>
            <a:ext cx="981212" cy="847843"/>
          </a:xfrm>
          <a:prstGeom prst="rect">
            <a:avLst/>
          </a:prstGeom>
        </p:spPr>
      </p:pic>
      <p:pic>
        <p:nvPicPr>
          <p:cNvPr id="617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81781" y="5129889"/>
            <a:ext cx="981212" cy="847843"/>
          </a:xfrm>
          <a:prstGeom prst="rect">
            <a:avLst/>
          </a:prstGeom>
        </p:spPr>
      </p:pic>
      <p:pic>
        <p:nvPicPr>
          <p:cNvPr id="618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640744" y="2103613"/>
            <a:ext cx="2091007" cy="2022757"/>
          </a:xfrm>
          <a:prstGeom prst="rect">
            <a:avLst/>
          </a:prstGeom>
        </p:spPr>
      </p:pic>
      <p:sp>
        <p:nvSpPr>
          <p:cNvPr id="6181" name=""/>
          <p:cNvSpPr txBox="1"/>
          <p:nvPr/>
        </p:nvSpPr>
        <p:spPr>
          <a:xfrm>
            <a:off x="6176064" y="5041151"/>
            <a:ext cx="91440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/>
          </a:p>
        </p:txBody>
      </p:sp>
      <p:pic>
        <p:nvPicPr>
          <p:cNvPr id="618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890933" y="4617656"/>
            <a:ext cx="981212" cy="847843"/>
          </a:xfrm>
          <a:prstGeom prst="rect">
            <a:avLst/>
          </a:prstGeom>
        </p:spPr>
      </p:pic>
      <p:pic>
        <p:nvPicPr>
          <p:cNvPr id="618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874104" y="5301822"/>
            <a:ext cx="981212" cy="847843"/>
          </a:xfrm>
          <a:prstGeom prst="rect">
            <a:avLst/>
          </a:prstGeom>
        </p:spPr>
      </p:pic>
      <p:pic>
        <p:nvPicPr>
          <p:cNvPr id="6185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878476" y="6010156"/>
            <a:ext cx="981212" cy="847843"/>
          </a:xfrm>
          <a:prstGeom prst="rect">
            <a:avLst/>
          </a:prstGeom>
        </p:spPr>
      </p:pic>
      <p:pic>
        <p:nvPicPr>
          <p:cNvPr id="6186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958791" y="4617656"/>
            <a:ext cx="981212" cy="847843"/>
          </a:xfrm>
          <a:prstGeom prst="rect">
            <a:avLst/>
          </a:prstGeom>
        </p:spPr>
      </p:pic>
      <p:pic>
        <p:nvPicPr>
          <p:cNvPr id="6187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941961" y="5301822"/>
            <a:ext cx="981212" cy="847843"/>
          </a:xfrm>
          <a:prstGeom prst="rect">
            <a:avLst/>
          </a:prstGeom>
        </p:spPr>
      </p:pic>
      <p:pic>
        <p:nvPicPr>
          <p:cNvPr id="6188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946333" y="6010156"/>
            <a:ext cx="981212" cy="847843"/>
          </a:xfrm>
          <a:prstGeom prst="rect">
            <a:avLst/>
          </a:prstGeom>
        </p:spPr>
      </p:pic>
      <p:pic>
        <p:nvPicPr>
          <p:cNvPr id="6189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096000" y="5129889"/>
            <a:ext cx="981212" cy="847843"/>
          </a:xfrm>
          <a:prstGeom prst="rect">
            <a:avLst/>
          </a:prstGeom>
        </p:spPr>
      </p:pic>
      <p:pic>
        <p:nvPicPr>
          <p:cNvPr id="6190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0010602" y="2166056"/>
            <a:ext cx="2091007" cy="2022757"/>
          </a:xfrm>
          <a:prstGeom prst="rect">
            <a:avLst/>
          </a:prstGeom>
        </p:spPr>
      </p:pic>
      <p:pic>
        <p:nvPicPr>
          <p:cNvPr id="6191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0465858" y="5192333"/>
            <a:ext cx="981212" cy="847843"/>
          </a:xfrm>
          <a:prstGeom prst="rect">
            <a:avLst/>
          </a:prstGeom>
        </p:spPr>
      </p:pic>
      <p:sp>
        <p:nvSpPr>
          <p:cNvPr id="6192" name=""/>
          <p:cNvSpPr/>
          <p:nvPr/>
        </p:nvSpPr>
        <p:spPr>
          <a:xfrm>
            <a:off x="3740150" y="2981854"/>
            <a:ext cx="1656291" cy="89429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HTTP RQEUST</a:t>
            </a:r>
            <a:endParaRPr lang="en-US" altLang="ko-KR"/>
          </a:p>
        </p:txBody>
      </p:sp>
      <p:pic>
        <p:nvPicPr>
          <p:cNvPr id="6196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130461" y="2023322"/>
            <a:ext cx="1659840" cy="2125081"/>
          </a:xfrm>
          <a:prstGeom prst="rect">
            <a:avLst/>
          </a:prstGeom>
        </p:spPr>
      </p:pic>
      <p:sp>
        <p:nvSpPr>
          <p:cNvPr id="6197" name=""/>
          <p:cNvSpPr/>
          <p:nvPr/>
        </p:nvSpPr>
        <p:spPr>
          <a:xfrm>
            <a:off x="8199967" y="2981853"/>
            <a:ext cx="1656291" cy="89429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HTTP RQEUST</a:t>
            </a:r>
            <a:endParaRPr lang="en-US" altLang="ko-KR"/>
          </a:p>
        </p:txBody>
      </p:sp>
      <p:sp>
        <p:nvSpPr>
          <p:cNvPr id="6198" name=""/>
          <p:cNvSpPr txBox="1"/>
          <p:nvPr/>
        </p:nvSpPr>
        <p:spPr>
          <a:xfrm>
            <a:off x="1496483" y="1755775"/>
            <a:ext cx="1305983" cy="337608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공격 중단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201" name=""/>
          <p:cNvSpPr txBox="1"/>
          <p:nvPr/>
        </p:nvSpPr>
        <p:spPr>
          <a:xfrm>
            <a:off x="6152092" y="1765297"/>
            <a:ext cx="1305983" cy="337608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공격 중단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202" name=""/>
          <p:cNvSpPr txBox="1"/>
          <p:nvPr/>
        </p:nvSpPr>
        <p:spPr>
          <a:xfrm>
            <a:off x="10385426" y="1828802"/>
            <a:ext cx="1305983" cy="337608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공격 중단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203" name=""/>
          <p:cNvSpPr txBox="1"/>
          <p:nvPr/>
        </p:nvSpPr>
        <p:spPr>
          <a:xfrm>
            <a:off x="4135968" y="1712382"/>
            <a:ext cx="649816" cy="337608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공격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204" name=""/>
          <p:cNvSpPr txBox="1"/>
          <p:nvPr/>
        </p:nvSpPr>
        <p:spPr>
          <a:xfrm>
            <a:off x="8548161" y="1690158"/>
            <a:ext cx="649816" cy="337608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공격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6205" name=""/>
          <p:cNvSpPr txBox="1"/>
          <p:nvPr/>
        </p:nvSpPr>
        <p:spPr>
          <a:xfrm>
            <a:off x="1743077" y="4341283"/>
            <a:ext cx="649816" cy="337608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8F6AA-3487-3387-4AA4-6C8ABF92E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3ABAF3-862B-175A-D385-E82F52520B36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545D5-412D-9B55-CDE2-61799B24ECE0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배경설명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004F4-38CD-BB58-BE00-B260036E7D5B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92006-10D8-56CC-C450-CFB44857C375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목표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B7579E-9146-E52C-59A1-B402BBEFE8C7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305BC-2A7E-F5A8-B825-4C170F9F1C0C}"/>
              </a:ext>
            </a:extLst>
          </p:cNvPr>
          <p:cNvSpPr txBox="1"/>
          <p:nvPr/>
        </p:nvSpPr>
        <p:spPr>
          <a:xfrm>
            <a:off x="240081" y="2164702"/>
            <a:ext cx="10993976" cy="285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클라우드 환경에서의 자원 자동 확장 기능을 악용한 </a:t>
            </a:r>
            <a: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YoYo Attack </a:t>
            </a:r>
            <a:r>
              <a:rPr lang="ko-KR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공격을 감지하고</a:t>
            </a:r>
            <a: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, </a:t>
            </a:r>
            <a:b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</a:br>
            <a:r>
              <a:rPr lang="ko-KR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이를 방어할 수 있는 실시간 알고리즘을 개발</a:t>
            </a:r>
            <a:r>
              <a:rPr lang="ko-KR" altLang="en-US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한다</a:t>
            </a:r>
            <a: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.</a:t>
            </a: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YoYo Attack</a:t>
            </a:r>
            <a:r>
              <a:rPr lang="ko-KR" altLang="en-US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에 특화된 공격 </a:t>
            </a:r>
            <a:r>
              <a:rPr lang="ko-KR" altLang="en-US" kern="100" dirty="0" err="1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매커니즘을</a:t>
            </a:r>
            <a:r>
              <a:rPr lang="ko-KR" altLang="en-US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개발한다</a:t>
            </a:r>
            <a:r>
              <a:rPr lang="en-US" altLang="ko-KR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342900" indent="-342900" latinLnBrk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공격자의 공격 성공 여부에 대한 판단에 혼란을 야기하고</a:t>
            </a:r>
            <a: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, </a:t>
            </a:r>
            <a:b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</a:br>
            <a:r>
              <a:rPr lang="ko-KR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서버의 자원 관리와 비용 효율성을 동시에 보장할 수 있는 방어 </a:t>
            </a:r>
            <a:r>
              <a:rPr lang="ko-KR" altLang="ko-KR" sz="1800" kern="100" dirty="0" err="1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매커니즘을</a:t>
            </a:r>
            <a:r>
              <a:rPr lang="ko-KR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 개발한다</a:t>
            </a:r>
            <a: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.</a:t>
            </a:r>
            <a:endParaRPr lang="ko-KR" altLang="ko-KR" sz="1800" kern="10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ko-KR" altLang="en-US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공격자</a:t>
            </a:r>
            <a:r>
              <a:rPr lang="en-US" altLang="ko-KR" sz="1800" kern="100" dirty="0"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, </a:t>
            </a:r>
            <a:r>
              <a:rPr lang="ko-KR" altLang="en-US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서버</a:t>
            </a:r>
            <a:r>
              <a:rPr lang="en-US" altLang="ko-KR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(</a:t>
            </a:r>
            <a:r>
              <a:rPr lang="ko-KR" altLang="en-US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방어자</a:t>
            </a:r>
            <a:r>
              <a:rPr lang="en-US" altLang="ko-KR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) </a:t>
            </a:r>
            <a:r>
              <a:rPr lang="ko-KR" altLang="en-US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대시보드를 개발한다</a:t>
            </a:r>
            <a:r>
              <a:rPr lang="en-US" altLang="ko-KR" kern="100" dirty="0"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 Unicode MS"/>
              </a:rPr>
              <a:t>.</a:t>
            </a:r>
            <a:endParaRPr lang="ko-KR" altLang="ko-KR" sz="1800" kern="100" dirty="0"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0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13DB-4FE3-81CA-D081-1FC8B89A4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1DD612-08DE-9E12-70D3-E839684C9C4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A3B24-950A-CD25-A957-4347360F9D55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배경설명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5073C-76D1-591A-65D7-8C7D721FA757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29F4A1-99A6-65BA-4DCE-AC6A19272F3C}"/>
              </a:ext>
            </a:extLst>
          </p:cNvPr>
          <p:cNvSpPr/>
          <p:nvPr/>
        </p:nvSpPr>
        <p:spPr>
          <a:xfrm>
            <a:off x="811612" y="1888047"/>
            <a:ext cx="10721332" cy="41881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shape1027">
            <a:extLst>
              <a:ext uri="{FF2B5EF4-FFF2-40B4-BE49-F238E27FC236}">
                <a16:creationId xmlns:a16="http://schemas.microsoft.com/office/drawing/2014/main" id="{F0F4E4E0-59F0-6EFB-68CC-24511E15F55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2990" y="1973765"/>
            <a:ext cx="10536407" cy="4016093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DF4992E-0601-3A3D-1BF9-059835BD84F5}"/>
              </a:ext>
            </a:extLst>
          </p:cNvPr>
          <p:cNvSpPr txBox="1"/>
          <p:nvPr/>
        </p:nvSpPr>
        <p:spPr>
          <a:xfrm>
            <a:off x="875104" y="676096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제안하는 공격 및 방어 매커니즘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A999035-6821-A895-3340-3A3754A5ABBE}"/>
              </a:ext>
            </a:extLst>
          </p:cNvPr>
          <p:cNvGrpSpPr/>
          <p:nvPr/>
        </p:nvGrpSpPr>
        <p:grpSpPr>
          <a:xfrm>
            <a:off x="1056954" y="6138681"/>
            <a:ext cx="10252879" cy="479841"/>
            <a:chOff x="1083880" y="5485953"/>
            <a:chExt cx="3881937" cy="265631"/>
          </a:xfrm>
        </p:grpSpPr>
        <p:cxnSp>
          <p:nvCxnSpPr>
            <p:cNvPr id="41" name="직선 연결선 20">
              <a:extLst>
                <a:ext uri="{FF2B5EF4-FFF2-40B4-BE49-F238E27FC236}">
                  <a16:creationId xmlns:a16="http://schemas.microsoft.com/office/drawing/2014/main" id="{C08DD9AB-EB31-D11A-A0CD-480EC245E93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880" y="5485953"/>
              <a:ext cx="38819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51A1EE7-8E46-496C-4150-BA41FCCA99F1}"/>
                </a:ext>
              </a:extLst>
            </p:cNvPr>
            <p:cNvSpPr txBox="1"/>
            <p:nvPr/>
          </p:nvSpPr>
          <p:spPr>
            <a:xfrm>
              <a:off x="2542989" y="5581204"/>
              <a:ext cx="1010049" cy="170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공격자 입장에서 공격 매커니즘</a:t>
              </a:r>
              <a:endParaRPr lang="en-US" altLang="ko-KR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43BBB4-3C11-9E09-26F7-635233D8F03D}"/>
              </a:ext>
            </a:extLst>
          </p:cNvPr>
          <p:cNvSpPr txBox="1"/>
          <p:nvPr/>
        </p:nvSpPr>
        <p:spPr>
          <a:xfrm flipH="1">
            <a:off x="704105" y="1490076"/>
            <a:ext cx="347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제안하는 공격자 매커니즘</a:t>
            </a:r>
          </a:p>
        </p:txBody>
      </p:sp>
    </p:spTree>
    <p:extLst>
      <p:ext uri="{BB962C8B-B14F-4D97-AF65-F5344CB8AC3E}">
        <p14:creationId xmlns:p14="http://schemas.microsoft.com/office/powerpoint/2010/main" val="144001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배경설명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12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서버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방어자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)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서버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방어자</a:t>
            </a:r>
            <a:r>
              <a:rPr lang="en-US" altLang="ko-KR" sz="2400" b="1" spc="-300" dirty="0">
                <a:solidFill>
                  <a:srgbClr val="393939"/>
                </a:solidFill>
                <a:latin typeface="+mn-ea"/>
              </a:rPr>
              <a:t>) </a:t>
            </a:r>
            <a:r>
              <a:rPr lang="ko-KR" altLang="en-US" sz="2400" b="1" spc="-300" dirty="0">
                <a:solidFill>
                  <a:srgbClr val="393939"/>
                </a:solidFill>
                <a:latin typeface="+mn-ea"/>
              </a:rPr>
              <a:t>목표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Chart 6">
            <a:extLst>
              <a:ext uri="{FF2B5EF4-FFF2-40B4-BE49-F238E27FC236}">
                <a16:creationId xmlns:a16="http://schemas.microsoft.com/office/drawing/2014/main" id="{185B0246-1EB1-404E-BB0C-4367582B0B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768188"/>
              </p:ext>
            </p:extLst>
          </p:nvPr>
        </p:nvGraphicFramePr>
        <p:xfrm>
          <a:off x="2595150" y="2000674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5CA96947-0638-4EA5-A622-7C7B4309570B}"/>
              </a:ext>
            </a:extLst>
          </p:cNvPr>
          <p:cNvSpPr/>
          <p:nvPr/>
        </p:nvSpPr>
        <p:spPr>
          <a:xfrm>
            <a:off x="4860171" y="2179821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7" name="Group 9">
            <a:extLst>
              <a:ext uri="{FF2B5EF4-FFF2-40B4-BE49-F238E27FC236}">
                <a16:creationId xmlns:a16="http://schemas.microsoft.com/office/drawing/2014/main" id="{FAD431D6-E670-48EC-8E73-962AC3A60CEA}"/>
              </a:ext>
            </a:extLst>
          </p:cNvPr>
          <p:cNvGrpSpPr/>
          <p:nvPr/>
        </p:nvGrpSpPr>
        <p:grpSpPr>
          <a:xfrm>
            <a:off x="875104" y="2926328"/>
            <a:ext cx="3107688" cy="863358"/>
            <a:chOff x="803640" y="3362835"/>
            <a:chExt cx="2059657" cy="86335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D0E900-D9CC-4CC3-B2E0-270372D1960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서비스의 대부분의 이용자로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정상사용자는 서비스 이용에 있어서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불편함을 느껴선 안된다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35FEB5-B335-4161-A680-E35B4B8ED27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서비스를 이용하는 정상 사용자</a:t>
              </a:r>
            </a:p>
          </p:txBody>
        </p:sp>
      </p:grpSp>
      <p:grpSp>
        <p:nvGrpSpPr>
          <p:cNvPr id="58" name="Group 12">
            <a:extLst>
              <a:ext uri="{FF2B5EF4-FFF2-40B4-BE49-F238E27FC236}">
                <a16:creationId xmlns:a16="http://schemas.microsoft.com/office/drawing/2014/main" id="{E8113265-F426-4A18-B159-DB4ADC2CD449}"/>
              </a:ext>
            </a:extLst>
          </p:cNvPr>
          <p:cNvGrpSpPr/>
          <p:nvPr/>
        </p:nvGrpSpPr>
        <p:grpSpPr>
          <a:xfrm>
            <a:off x="8030520" y="2926328"/>
            <a:ext cx="3333806" cy="1048024"/>
            <a:chOff x="803640" y="3362835"/>
            <a:chExt cx="2059657" cy="104802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74E9311-D36A-4724-9E40-F7D60623A26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공격자가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IP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를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바꾸거나 분산해서 공격하여도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엔지니어가 알고 있는 서버 내부의 데이터를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통해서 공격자의 수와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IP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변경에 상관없이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공격자로 의심되는 사용자를 색출 가능하다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C8F64C-8413-40EA-B9A6-265F68316AC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서버가 갖는 내부 정보를 통해 색출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90AFE0C-AE1A-4BC1-BA27-F4FC5B496E13}"/>
              </a:ext>
            </a:extLst>
          </p:cNvPr>
          <p:cNvSpPr txBox="1"/>
          <p:nvPr/>
        </p:nvSpPr>
        <p:spPr>
          <a:xfrm>
            <a:off x="1277639" y="2093611"/>
            <a:ext cx="2705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다수의 정상 사용자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9BCEBC-8BAE-4988-B252-DC7815A78B03}"/>
              </a:ext>
            </a:extLst>
          </p:cNvPr>
          <p:cNvSpPr txBox="1"/>
          <p:nvPr/>
        </p:nvSpPr>
        <p:spPr>
          <a:xfrm>
            <a:off x="8030519" y="2093611"/>
            <a:ext cx="2557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공격자 의심 사용자</a:t>
            </a:r>
          </a:p>
        </p:txBody>
      </p:sp>
      <p:sp>
        <p:nvSpPr>
          <p:cNvPr id="6" name="Round Same Side Corner Rectangle 8">
            <a:extLst>
              <a:ext uri="{FF2B5EF4-FFF2-40B4-BE49-F238E27FC236}">
                <a16:creationId xmlns:a16="http://schemas.microsoft.com/office/drawing/2014/main" id="{0430B9F5-5D9D-254B-393C-9076E8870E37}"/>
              </a:ext>
            </a:extLst>
          </p:cNvPr>
          <p:cNvSpPr/>
          <p:nvPr/>
        </p:nvSpPr>
        <p:spPr>
          <a:xfrm>
            <a:off x="6363098" y="2294870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F3462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CCA13-7F82-6D60-C55D-107376E52EB8}"/>
              </a:ext>
            </a:extLst>
          </p:cNvPr>
          <p:cNvSpPr txBox="1"/>
          <p:nvPr/>
        </p:nvSpPr>
        <p:spPr>
          <a:xfrm>
            <a:off x="1141429" y="4321203"/>
            <a:ext cx="895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다수의 정상 사용자들은 방어 매커니즘이 설정된 서버 환경에서도 정상적인 서비스를 이용하되</a:t>
            </a:r>
            <a:endParaRPr lang="en-US" altLang="ko-KR" dirty="0"/>
          </a:p>
          <a:p>
            <a:r>
              <a:rPr lang="ko-KR" altLang="en-US" dirty="0"/>
              <a:t>공격자로 의심 되는 </a:t>
            </a:r>
            <a:r>
              <a:rPr lang="en-US" altLang="ko-KR" dirty="0"/>
              <a:t>IP</a:t>
            </a:r>
            <a:r>
              <a:rPr lang="ko-KR" altLang="en-US" dirty="0"/>
              <a:t>에 대해서는 방어 </a:t>
            </a:r>
            <a:r>
              <a:rPr lang="ko-KR" altLang="en-US" dirty="0" err="1"/>
              <a:t>매커니즘을</a:t>
            </a:r>
            <a:r>
              <a:rPr lang="ko-KR" altLang="en-US" dirty="0"/>
              <a:t> 통해 공격을 </a:t>
            </a:r>
            <a:r>
              <a:rPr lang="ko-KR" altLang="en-US" dirty="0" err="1"/>
              <a:t>방어해야한다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8CC18664-FF5A-C503-ED01-16EE87C529A3}"/>
              </a:ext>
            </a:extLst>
          </p:cNvPr>
          <p:cNvSpPr/>
          <p:nvPr/>
        </p:nvSpPr>
        <p:spPr>
          <a:xfrm>
            <a:off x="5012571" y="2332221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id="{EA89CC03-5760-1D6F-9F19-B82DBC26E424}"/>
              </a:ext>
            </a:extLst>
          </p:cNvPr>
          <p:cNvSpPr/>
          <p:nvPr/>
        </p:nvSpPr>
        <p:spPr>
          <a:xfrm>
            <a:off x="5164971" y="2484621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FE898-B3F3-CBD8-B691-F2961994DD23}"/>
              </a:ext>
            </a:extLst>
          </p:cNvPr>
          <p:cNvSpPr txBox="1"/>
          <p:nvPr/>
        </p:nvSpPr>
        <p:spPr>
          <a:xfrm>
            <a:off x="3240090" y="5492385"/>
            <a:ext cx="571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 =&gt; 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공격자의 </a:t>
            </a:r>
            <a:r>
              <a:rPr lang="ko-KR" altLang="en-US" sz="2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응답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</a:t>
            </a:r>
            <a:r>
              <a:rPr lang="ko-KR" altLang="en-US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교란 한다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배경설명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65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제안하는 공격 및 방어 매커니즘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711142" y="3466604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269198" y="3469429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711143" y="4106830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264362" y="4089038"/>
                <a:ext cx="4481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74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제안하는 방어자 매커니즘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1060381" y="2196045"/>
            <a:ext cx="38491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특정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Sleep</a:t>
            </a:r>
          </a:p>
          <a:p>
            <a:pPr lvl="1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단위시간 당 요청 횟수에 따라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처리하는 스레드에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Sleep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7100639" y="2188364"/>
            <a:ext cx="388279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VM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방화벽 설정을 통한 패킷 드랍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단위시간 당 요청횟수에 따라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방화벽 설정을 통해 일정시간 패킷 드랍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057936" y="4731074"/>
            <a:ext cx="38972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더미 서버 기반의 확률적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리다이렉트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단위시간 당 요청 횟수에 따라</a:t>
            </a:r>
            <a:br>
              <a:rPr lang="en-US" altLang="ko-KR" spc="-150" dirty="0">
                <a:solidFill>
                  <a:schemeClr val="bg1"/>
                </a:solidFill>
                <a:latin typeface="+mn-ea"/>
              </a:rPr>
            </a:b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해당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를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더미서버로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리다이렉트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6945147" y="4731074"/>
            <a:ext cx="403828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rgbClr val="393939"/>
                </a:solidFill>
                <a:latin typeface="+mn-ea"/>
              </a:rPr>
              <a:t>OpenWRT</a:t>
            </a:r>
            <a:r>
              <a:rPr lang="en-US" altLang="ko-KR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pc="-150" dirty="0" err="1">
                <a:solidFill>
                  <a:srgbClr val="393939"/>
                </a:solidFill>
                <a:latin typeface="+mn-ea"/>
              </a:rPr>
              <a:t>를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 활용한 중개방어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단위시간 당 요청횟수에 따라</a:t>
            </a:r>
            <a:br>
              <a:rPr lang="en-US" altLang="ko-KR" spc="-150" dirty="0">
                <a:solidFill>
                  <a:srgbClr val="393939"/>
                </a:solidFill>
                <a:latin typeface="+mn-ea"/>
              </a:rPr>
            </a:br>
            <a:r>
              <a:rPr lang="en-US" altLang="ko-KR" spc="-150" dirty="0" err="1">
                <a:solidFill>
                  <a:srgbClr val="393939"/>
                </a:solidFill>
                <a:latin typeface="+mn-ea"/>
              </a:rPr>
              <a:t>OpenWRT</a:t>
            </a: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가 설치된 공유기에서 응답지연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528</ep:Words>
  <ep:PresentationFormat>와이드스크린</ep:PresentationFormat>
  <ep:Paragraphs>86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JJY</cp:lastModifiedBy>
  <dcterms:modified xsi:type="dcterms:W3CDTF">2024-10-28T10:39:08.920</dcterms:modified>
  <cp:revision>51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